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9" r:id="rId4"/>
  </p:sldMasterIdLst>
  <p:sldIdLst>
    <p:sldId id="256" r:id="rId5"/>
    <p:sldId id="257" r:id="rId6"/>
    <p:sldId id="258" r:id="rId7"/>
    <p:sldId id="259" r:id="rId8"/>
    <p:sldId id="260" r:id="rId9"/>
    <p:sldId id="261" r:id="rId10"/>
    <p:sldId id="262" r:id="rId11"/>
    <p:sldId id="263" r:id="rId12"/>
    <p:sldId id="265" r:id="rId13"/>
    <p:sldId id="264" r:id="rId14"/>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D45907-F17F-DF41-9258-8C5CA1686E1A}" v="139" dt="2025-04-24T11:49:41.199"/>
    <p1510:client id="{560AA80F-0D2D-44E0-F251-96FF72A70683}" v="1617" dt="2025-04-24T10:58:58.907"/>
    <p1510:client id="{72E36D2B-B198-3642-B3EC-038770DA0F70}" v="146" dt="2025-04-24T10:09:34.419"/>
    <p1510:client id="{D500E26B-6D4E-5C9C-B606-85143DB251C6}" v="85" dt="2025-04-23T20:54:30.7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78"/>
    <p:restoredTop sz="94693"/>
  </p:normalViewPr>
  <p:slideViewPr>
    <p:cSldViewPr snapToGrid="0">
      <p:cViewPr>
        <p:scale>
          <a:sx n="73" d="100"/>
          <a:sy n="73" d="100"/>
        </p:scale>
        <p:origin x="1272" y="7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A35D6C-A4E4-4EF5-B062-A9D46E6A6AED}"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FDA93795-D5C1-41E0-B903-5EC2620FBB83}">
      <dgm:prSet/>
      <dgm:spPr/>
      <dgm:t>
        <a:bodyPr/>
        <a:lstStyle/>
        <a:p>
          <a:r>
            <a:rPr lang="en-GB" b="1"/>
            <a:t>Keskeytyspalvelufunktiot (ISR)</a:t>
          </a:r>
          <a:r>
            <a:rPr lang="en-GB"/>
            <a:t> – hoitavat reaaliaikaisen tiedon keruun pulssilaskennalla ja ajastimella.</a:t>
          </a:r>
          <a:endParaRPr lang="en-US"/>
        </a:p>
      </dgm:t>
    </dgm:pt>
    <dgm:pt modelId="{806ADF1F-8DB1-45A9-95AF-9EE9390CF7EC}" type="parTrans" cxnId="{83329E50-3B0B-4990-8281-939DD8BBAD36}">
      <dgm:prSet/>
      <dgm:spPr/>
      <dgm:t>
        <a:bodyPr/>
        <a:lstStyle/>
        <a:p>
          <a:endParaRPr lang="en-US"/>
        </a:p>
      </dgm:t>
    </dgm:pt>
    <dgm:pt modelId="{A8CC7011-F94B-417B-9014-BD5A8E490938}" type="sibTrans" cxnId="{83329E50-3B0B-4990-8281-939DD8BBAD36}">
      <dgm:prSet/>
      <dgm:spPr/>
      <dgm:t>
        <a:bodyPr/>
        <a:lstStyle/>
        <a:p>
          <a:endParaRPr lang="en-US"/>
        </a:p>
      </dgm:t>
    </dgm:pt>
    <dgm:pt modelId="{1AC880CC-A2D8-4CC9-BFFB-3F88603C5471}">
      <dgm:prSet/>
      <dgm:spPr/>
      <dgm:t>
        <a:bodyPr/>
        <a:lstStyle/>
        <a:p>
          <a:r>
            <a:rPr lang="en-GB" b="1"/>
            <a:t>Apu- eli helper-funktiot</a:t>
          </a:r>
          <a:r>
            <a:rPr lang="en-GB"/>
            <a:t> – muun muassa muuntavat raaka-arvot lämpötilaksi ja kosteudeksi.</a:t>
          </a:r>
          <a:endParaRPr lang="en-US"/>
        </a:p>
      </dgm:t>
    </dgm:pt>
    <dgm:pt modelId="{551E0599-B547-4124-8EEA-B161778B53EB}" type="parTrans" cxnId="{E2B7044E-4B95-4ABC-AC98-E6487A839029}">
      <dgm:prSet/>
      <dgm:spPr/>
      <dgm:t>
        <a:bodyPr/>
        <a:lstStyle/>
        <a:p>
          <a:endParaRPr lang="en-US"/>
        </a:p>
      </dgm:t>
    </dgm:pt>
    <dgm:pt modelId="{9FE3DFD9-759D-4DE6-9AE3-B95BCE5EE05F}" type="sibTrans" cxnId="{E2B7044E-4B95-4ABC-AC98-E6487A839029}">
      <dgm:prSet/>
      <dgm:spPr/>
      <dgm:t>
        <a:bodyPr/>
        <a:lstStyle/>
        <a:p>
          <a:endParaRPr lang="en-US"/>
        </a:p>
      </dgm:t>
    </dgm:pt>
    <dgm:pt modelId="{E252EDBC-6969-4240-B60D-06C50F848A84}">
      <dgm:prSet/>
      <dgm:spPr/>
      <dgm:t>
        <a:bodyPr/>
        <a:lstStyle/>
        <a:p>
          <a:r>
            <a:rPr lang="en-GB" b="1"/>
            <a:t>MQTT- ja Ethernet-funktiot</a:t>
          </a:r>
          <a:r>
            <a:rPr lang="en-GB"/>
            <a:t> – vastaavat verkkoon yhdistämisestä ja datan lähettämisestä palvelimelle.</a:t>
          </a:r>
          <a:endParaRPr lang="en-US"/>
        </a:p>
      </dgm:t>
    </dgm:pt>
    <dgm:pt modelId="{8941F598-A3C6-41DF-B34F-5C5BDCA198B8}" type="parTrans" cxnId="{D793C5FC-225E-470E-8998-C395EFAEBFEA}">
      <dgm:prSet/>
      <dgm:spPr/>
      <dgm:t>
        <a:bodyPr/>
        <a:lstStyle/>
        <a:p>
          <a:endParaRPr lang="en-US"/>
        </a:p>
      </dgm:t>
    </dgm:pt>
    <dgm:pt modelId="{B507DE4F-F9EC-4039-A1AE-453A7D96E937}" type="sibTrans" cxnId="{D793C5FC-225E-470E-8998-C395EFAEBFEA}">
      <dgm:prSet/>
      <dgm:spPr/>
      <dgm:t>
        <a:bodyPr/>
        <a:lstStyle/>
        <a:p>
          <a:endParaRPr lang="en-US"/>
        </a:p>
      </dgm:t>
    </dgm:pt>
    <dgm:pt modelId="{A57D120F-CD24-1045-B297-8B46377D300E}" type="pres">
      <dgm:prSet presAssocID="{74A35D6C-A4E4-4EF5-B062-A9D46E6A6AED}" presName="linear" presStyleCnt="0">
        <dgm:presLayoutVars>
          <dgm:animLvl val="lvl"/>
          <dgm:resizeHandles val="exact"/>
        </dgm:presLayoutVars>
      </dgm:prSet>
      <dgm:spPr/>
    </dgm:pt>
    <dgm:pt modelId="{5F018352-C4DE-994D-85DF-A118D66A6D1A}" type="pres">
      <dgm:prSet presAssocID="{FDA93795-D5C1-41E0-B903-5EC2620FBB83}" presName="parentText" presStyleLbl="node1" presStyleIdx="0" presStyleCnt="3">
        <dgm:presLayoutVars>
          <dgm:chMax val="0"/>
          <dgm:bulletEnabled val="1"/>
        </dgm:presLayoutVars>
      </dgm:prSet>
      <dgm:spPr/>
    </dgm:pt>
    <dgm:pt modelId="{F8F38AB6-2792-B548-A1E9-50A381754932}" type="pres">
      <dgm:prSet presAssocID="{A8CC7011-F94B-417B-9014-BD5A8E490938}" presName="spacer" presStyleCnt="0"/>
      <dgm:spPr/>
    </dgm:pt>
    <dgm:pt modelId="{1CF687EF-88A4-8B48-828D-D41A0EB051C0}" type="pres">
      <dgm:prSet presAssocID="{1AC880CC-A2D8-4CC9-BFFB-3F88603C5471}" presName="parentText" presStyleLbl="node1" presStyleIdx="1" presStyleCnt="3">
        <dgm:presLayoutVars>
          <dgm:chMax val="0"/>
          <dgm:bulletEnabled val="1"/>
        </dgm:presLayoutVars>
      </dgm:prSet>
      <dgm:spPr/>
    </dgm:pt>
    <dgm:pt modelId="{20B76E5B-92B2-8247-88F5-0C252253AFC3}" type="pres">
      <dgm:prSet presAssocID="{9FE3DFD9-759D-4DE6-9AE3-B95BCE5EE05F}" presName="spacer" presStyleCnt="0"/>
      <dgm:spPr/>
    </dgm:pt>
    <dgm:pt modelId="{B6B4D341-9F1A-664A-A0F3-2FF3520458D2}" type="pres">
      <dgm:prSet presAssocID="{E252EDBC-6969-4240-B60D-06C50F848A84}" presName="parentText" presStyleLbl="node1" presStyleIdx="2" presStyleCnt="3">
        <dgm:presLayoutVars>
          <dgm:chMax val="0"/>
          <dgm:bulletEnabled val="1"/>
        </dgm:presLayoutVars>
      </dgm:prSet>
      <dgm:spPr/>
    </dgm:pt>
  </dgm:ptLst>
  <dgm:cxnLst>
    <dgm:cxn modelId="{D382E927-9EA7-634B-8FC4-08D326691BB6}" type="presOf" srcId="{74A35D6C-A4E4-4EF5-B062-A9D46E6A6AED}" destId="{A57D120F-CD24-1045-B297-8B46377D300E}" srcOrd="0" destOrd="0" presId="urn:microsoft.com/office/officeart/2005/8/layout/vList2"/>
    <dgm:cxn modelId="{E2B7044E-4B95-4ABC-AC98-E6487A839029}" srcId="{74A35D6C-A4E4-4EF5-B062-A9D46E6A6AED}" destId="{1AC880CC-A2D8-4CC9-BFFB-3F88603C5471}" srcOrd="1" destOrd="0" parTransId="{551E0599-B547-4124-8EEA-B161778B53EB}" sibTransId="{9FE3DFD9-759D-4DE6-9AE3-B95BCE5EE05F}"/>
    <dgm:cxn modelId="{83329E50-3B0B-4990-8281-939DD8BBAD36}" srcId="{74A35D6C-A4E4-4EF5-B062-A9D46E6A6AED}" destId="{FDA93795-D5C1-41E0-B903-5EC2620FBB83}" srcOrd="0" destOrd="0" parTransId="{806ADF1F-8DB1-45A9-95AF-9EE9390CF7EC}" sibTransId="{A8CC7011-F94B-417B-9014-BD5A8E490938}"/>
    <dgm:cxn modelId="{D6E3EA68-B80E-894B-B5F1-2CFF31904123}" type="presOf" srcId="{1AC880CC-A2D8-4CC9-BFFB-3F88603C5471}" destId="{1CF687EF-88A4-8B48-828D-D41A0EB051C0}" srcOrd="0" destOrd="0" presId="urn:microsoft.com/office/officeart/2005/8/layout/vList2"/>
    <dgm:cxn modelId="{793777A8-B135-4F4B-A21B-714AC8134333}" type="presOf" srcId="{E252EDBC-6969-4240-B60D-06C50F848A84}" destId="{B6B4D341-9F1A-664A-A0F3-2FF3520458D2}" srcOrd="0" destOrd="0" presId="urn:microsoft.com/office/officeart/2005/8/layout/vList2"/>
    <dgm:cxn modelId="{B691E8F9-0D28-8A4A-BBA2-45FAA94B0399}" type="presOf" srcId="{FDA93795-D5C1-41E0-B903-5EC2620FBB83}" destId="{5F018352-C4DE-994D-85DF-A118D66A6D1A}" srcOrd="0" destOrd="0" presId="urn:microsoft.com/office/officeart/2005/8/layout/vList2"/>
    <dgm:cxn modelId="{D793C5FC-225E-470E-8998-C395EFAEBFEA}" srcId="{74A35D6C-A4E4-4EF5-B062-A9D46E6A6AED}" destId="{E252EDBC-6969-4240-B60D-06C50F848A84}" srcOrd="2" destOrd="0" parTransId="{8941F598-A3C6-41DF-B34F-5C5BDCA198B8}" sibTransId="{B507DE4F-F9EC-4039-A1AE-453A7D96E937}"/>
    <dgm:cxn modelId="{38C52DA1-5A02-3648-9853-8CF5B7BB6DAF}" type="presParOf" srcId="{A57D120F-CD24-1045-B297-8B46377D300E}" destId="{5F018352-C4DE-994D-85DF-A118D66A6D1A}" srcOrd="0" destOrd="0" presId="urn:microsoft.com/office/officeart/2005/8/layout/vList2"/>
    <dgm:cxn modelId="{F8C8F0E8-2A8B-DB49-B644-F212BCD62911}" type="presParOf" srcId="{A57D120F-CD24-1045-B297-8B46377D300E}" destId="{F8F38AB6-2792-B548-A1E9-50A381754932}" srcOrd="1" destOrd="0" presId="urn:microsoft.com/office/officeart/2005/8/layout/vList2"/>
    <dgm:cxn modelId="{EBE45B37-44A8-C846-8E0E-C4A69DDDAA76}" type="presParOf" srcId="{A57D120F-CD24-1045-B297-8B46377D300E}" destId="{1CF687EF-88A4-8B48-828D-D41A0EB051C0}" srcOrd="2" destOrd="0" presId="urn:microsoft.com/office/officeart/2005/8/layout/vList2"/>
    <dgm:cxn modelId="{73720376-77E7-3745-83F7-6EB03DBD2C2C}" type="presParOf" srcId="{A57D120F-CD24-1045-B297-8B46377D300E}" destId="{20B76E5B-92B2-8247-88F5-0C252253AFC3}" srcOrd="3" destOrd="0" presId="urn:microsoft.com/office/officeart/2005/8/layout/vList2"/>
    <dgm:cxn modelId="{82DF8641-9EC0-D540-8A5B-C3975CAB111D}" type="presParOf" srcId="{A57D120F-CD24-1045-B297-8B46377D300E}" destId="{B6B4D341-9F1A-664A-A0F3-2FF3520458D2}"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018352-C4DE-994D-85DF-A118D66A6D1A}">
      <dsp:nvSpPr>
        <dsp:cNvPr id="0" name=""/>
        <dsp:cNvSpPr/>
      </dsp:nvSpPr>
      <dsp:spPr>
        <a:xfrm>
          <a:off x="0" y="7010"/>
          <a:ext cx="6620255" cy="1594710"/>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b="1" kern="1200"/>
            <a:t>Keskeytyspalvelufunktiot (ISR)</a:t>
          </a:r>
          <a:r>
            <a:rPr lang="en-GB" sz="2900" kern="1200"/>
            <a:t> – hoitavat reaaliaikaisen tiedon keruun pulssilaskennalla ja ajastimella.</a:t>
          </a:r>
          <a:endParaRPr lang="en-US" sz="2900" kern="1200"/>
        </a:p>
      </dsp:txBody>
      <dsp:txXfrm>
        <a:off x="77847" y="84857"/>
        <a:ext cx="6464561" cy="1439016"/>
      </dsp:txXfrm>
    </dsp:sp>
    <dsp:sp modelId="{1CF687EF-88A4-8B48-828D-D41A0EB051C0}">
      <dsp:nvSpPr>
        <dsp:cNvPr id="0" name=""/>
        <dsp:cNvSpPr/>
      </dsp:nvSpPr>
      <dsp:spPr>
        <a:xfrm>
          <a:off x="0" y="1685240"/>
          <a:ext cx="6620255" cy="1594710"/>
        </a:xfrm>
        <a:prstGeom prst="roundRect">
          <a:avLst/>
        </a:prstGeom>
        <a:solidFill>
          <a:schemeClr val="accent5">
            <a:hueOff val="4187701"/>
            <a:satOff val="449"/>
            <a:lumOff val="-862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b="1" kern="1200"/>
            <a:t>Apu- eli helper-funktiot</a:t>
          </a:r>
          <a:r>
            <a:rPr lang="en-GB" sz="2900" kern="1200"/>
            <a:t> – muun muassa muuntavat raaka-arvot lämpötilaksi ja kosteudeksi.</a:t>
          </a:r>
          <a:endParaRPr lang="en-US" sz="2900" kern="1200"/>
        </a:p>
      </dsp:txBody>
      <dsp:txXfrm>
        <a:off x="77847" y="1763087"/>
        <a:ext cx="6464561" cy="1439016"/>
      </dsp:txXfrm>
    </dsp:sp>
    <dsp:sp modelId="{B6B4D341-9F1A-664A-A0F3-2FF3520458D2}">
      <dsp:nvSpPr>
        <dsp:cNvPr id="0" name=""/>
        <dsp:cNvSpPr/>
      </dsp:nvSpPr>
      <dsp:spPr>
        <a:xfrm>
          <a:off x="0" y="3363471"/>
          <a:ext cx="6620255" cy="1594710"/>
        </a:xfrm>
        <a:prstGeom prst="roundRect">
          <a:avLst/>
        </a:prstGeom>
        <a:solidFill>
          <a:schemeClr val="accent5">
            <a:hueOff val="8375402"/>
            <a:satOff val="897"/>
            <a:lumOff val="-1725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GB" sz="2900" b="1" kern="1200"/>
            <a:t>MQTT- ja Ethernet-funktiot</a:t>
          </a:r>
          <a:r>
            <a:rPr lang="en-GB" sz="2900" kern="1200"/>
            <a:t> – vastaavat verkkoon yhdistämisestä ja datan lähettämisestä palvelimelle.</a:t>
          </a:r>
          <a:endParaRPr lang="en-US" sz="2900" kern="1200"/>
        </a:p>
      </dsp:txBody>
      <dsp:txXfrm>
        <a:off x="77847" y="3441318"/>
        <a:ext cx="6464561" cy="143901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2.jpeg>
</file>

<file path=ppt/media/image3.jpe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p:nvPr/>
        </p:nvSpPr>
        <p:spPr>
          <a:xfrm>
            <a:off x="517870" y="6209925"/>
            <a:ext cx="11155680" cy="45719"/>
          </a:xfrm>
          <a:custGeom>
            <a:avLst/>
            <a:gdLst>
              <a:gd name="connsiteX0" fmla="*/ 0 w 8715708"/>
              <a:gd name="connsiteY0" fmla="*/ 0 h 45719"/>
              <a:gd name="connsiteX1" fmla="*/ 3694525 w 8715708"/>
              <a:gd name="connsiteY1" fmla="*/ 0 h 45719"/>
              <a:gd name="connsiteX2" fmla="*/ 5021183 w 8715708"/>
              <a:gd name="connsiteY2" fmla="*/ 0 h 45719"/>
              <a:gd name="connsiteX3" fmla="*/ 8715708 w 8715708"/>
              <a:gd name="connsiteY3" fmla="*/ 0 h 45719"/>
              <a:gd name="connsiteX4" fmla="*/ 8715708 w 8715708"/>
              <a:gd name="connsiteY4" fmla="*/ 45719 h 45719"/>
              <a:gd name="connsiteX5" fmla="*/ 5021183 w 8715708"/>
              <a:gd name="connsiteY5" fmla="*/ 45719 h 45719"/>
              <a:gd name="connsiteX6" fmla="*/ 3694525 w 8715708"/>
              <a:gd name="connsiteY6" fmla="*/ 45719 h 45719"/>
              <a:gd name="connsiteX7" fmla="*/ 0 w 8715708"/>
              <a:gd name="connsiteY7" fmla="*/ 45719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B2327B2-BA4B-2C04-0751-5CB63D4AA425}"/>
              </a:ext>
            </a:extLst>
          </p:cNvPr>
          <p:cNvSpPr>
            <a:spLocks noGrp="1"/>
          </p:cNvSpPr>
          <p:nvPr>
            <p:ph type="ctrTitle"/>
          </p:nvPr>
        </p:nvSpPr>
        <p:spPr>
          <a:xfrm>
            <a:off x="521208" y="978408"/>
            <a:ext cx="11155680" cy="3429000"/>
          </a:xfrm>
        </p:spPr>
        <p:txBody>
          <a:bodyPr anchor="t">
            <a:normAutofit/>
          </a:bodyPr>
          <a:lstStyle>
            <a:lvl1pPr algn="l">
              <a:defRPr sz="7200"/>
            </a:lvl1pPr>
          </a:lstStyle>
          <a:p>
            <a:r>
              <a:rPr lang="en-US"/>
              <a:t>Click to edit Master title style</a:t>
            </a:r>
          </a:p>
        </p:txBody>
      </p:sp>
      <p:sp>
        <p:nvSpPr>
          <p:cNvPr id="3" name="Subtitle 2">
            <a:extLst>
              <a:ext uri="{FF2B5EF4-FFF2-40B4-BE49-F238E27FC236}">
                <a16:creationId xmlns:a16="http://schemas.microsoft.com/office/drawing/2014/main" id="{E7201176-DC7A-4C3D-3D8F-352526DA7B5D}"/>
              </a:ext>
            </a:extLst>
          </p:cNvPr>
          <p:cNvSpPr>
            <a:spLocks noGrp="1"/>
          </p:cNvSpPr>
          <p:nvPr>
            <p:ph type="subTitle" idx="1"/>
          </p:nvPr>
        </p:nvSpPr>
        <p:spPr>
          <a:xfrm>
            <a:off x="521208" y="4480560"/>
            <a:ext cx="7104888" cy="1399032"/>
          </a:xfrm>
        </p:spPr>
        <p:txBody>
          <a:bodyPr anchor="b">
            <a:normAutofit/>
          </a:bodyPr>
          <a:lstStyle>
            <a:lvl1pPr marL="0" indent="0" algn="l">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7DC221-9A2E-7459-102F-C3CFB27CC389}"/>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5" name="Footer Placeholder 4">
            <a:extLst>
              <a:ext uri="{FF2B5EF4-FFF2-40B4-BE49-F238E27FC236}">
                <a16:creationId xmlns:a16="http://schemas.microsoft.com/office/drawing/2014/main" id="{A5020671-6F7D-3A03-EEC1-661A87F96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53D3A-E0F9-8386-2A6C-96671FBB15A5}"/>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8371841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6771-E72D-FAD8-771E-3E196DD2E1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5BB827-257D-60D9-792F-E695900429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5D2E7-C856-F78A-E88C-375474982A5F}"/>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5" name="Footer Placeholder 4">
            <a:extLst>
              <a:ext uri="{FF2B5EF4-FFF2-40B4-BE49-F238E27FC236}">
                <a16:creationId xmlns:a16="http://schemas.microsoft.com/office/drawing/2014/main" id="{0FDAB289-9591-51C9-9E3C-B6F2ACC6A6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E037C-790D-7442-8E43-D2740B3952B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330959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635151-A38B-3766-6A32-FF1DF7687D9F}"/>
              </a:ext>
            </a:extLst>
          </p:cNvPr>
          <p:cNvSpPr>
            <a:spLocks noGrp="1"/>
          </p:cNvSpPr>
          <p:nvPr>
            <p:ph type="title" orient="vert"/>
          </p:nvPr>
        </p:nvSpPr>
        <p:spPr>
          <a:xfrm>
            <a:off x="8659368" y="978408"/>
            <a:ext cx="2551176" cy="536752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3D132D1-640C-FB9A-AD6F-D845738349F6}"/>
              </a:ext>
            </a:extLst>
          </p:cNvPr>
          <p:cNvSpPr>
            <a:spLocks noGrp="1"/>
          </p:cNvSpPr>
          <p:nvPr>
            <p:ph type="body" orient="vert" idx="1"/>
          </p:nvPr>
        </p:nvSpPr>
        <p:spPr>
          <a:xfrm>
            <a:off x="521208" y="978408"/>
            <a:ext cx="8010144" cy="536752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955F80A-4BA7-8ED8-9A62-B92194272620}"/>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5" name="Footer Placeholder 4">
            <a:extLst>
              <a:ext uri="{FF2B5EF4-FFF2-40B4-BE49-F238E27FC236}">
                <a16:creationId xmlns:a16="http://schemas.microsoft.com/office/drawing/2014/main" id="{85E38113-D55A-A1A0-D1FE-53C95860FB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19DDB-F89D-4B2D-21A2-82AF1D1023E4}"/>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262572D8-D485-1DB1-34B1-C35C61C89940}"/>
              </a:ext>
            </a:extLst>
          </p:cNvPr>
          <p:cNvSpPr/>
          <p:nvPr/>
        </p:nvSpPr>
        <p:spPr>
          <a:xfrm rot="5400000">
            <a:off x="8936623" y="3585018"/>
            <a:ext cx="532573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3667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26D03-149A-DAB3-4B2A-E9B74F2E25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C1E73D-41A7-9934-0990-9208B95232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B2A3F-E719-673C-5D56-F663712D0E7F}"/>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5" name="Footer Placeholder 4">
            <a:extLst>
              <a:ext uri="{FF2B5EF4-FFF2-40B4-BE49-F238E27FC236}">
                <a16:creationId xmlns:a16="http://schemas.microsoft.com/office/drawing/2014/main" id="{04AE594A-52F5-D85E-343C-ADFEE3C72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D5C9C-B2E2-FC26-E459-9E880EF975B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301314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D51F-B2D5-2804-4F7C-C99850FBD05B}"/>
              </a:ext>
            </a:extLst>
          </p:cNvPr>
          <p:cNvSpPr>
            <a:spLocks noGrp="1"/>
          </p:cNvSpPr>
          <p:nvPr>
            <p:ph type="title"/>
          </p:nvPr>
        </p:nvSpPr>
        <p:spPr>
          <a:xfrm>
            <a:off x="521208" y="978408"/>
            <a:ext cx="5020056" cy="4288536"/>
          </a:xfrm>
        </p:spPr>
        <p:txBody>
          <a:bodyPr anchor="t">
            <a:normAutofit/>
          </a:bodyPr>
          <a:lstStyle>
            <a:lvl1pPr>
              <a:defRPr sz="5400"/>
            </a:lvl1pPr>
          </a:lstStyle>
          <a:p>
            <a:r>
              <a:rPr lang="en-US"/>
              <a:t>Click to edit Master title style</a:t>
            </a:r>
          </a:p>
        </p:txBody>
      </p:sp>
      <p:sp>
        <p:nvSpPr>
          <p:cNvPr id="3" name="Text Placeholder 2">
            <a:extLst>
              <a:ext uri="{FF2B5EF4-FFF2-40B4-BE49-F238E27FC236}">
                <a16:creationId xmlns:a16="http://schemas.microsoft.com/office/drawing/2014/main" id="{15FE5516-03B6-C488-EB4A-68AE681EDFB8}"/>
              </a:ext>
            </a:extLst>
          </p:cNvPr>
          <p:cNvSpPr>
            <a:spLocks noGrp="1"/>
          </p:cNvSpPr>
          <p:nvPr>
            <p:ph type="body" idx="1"/>
          </p:nvPr>
        </p:nvSpPr>
        <p:spPr>
          <a:xfrm>
            <a:off x="521208" y="5266944"/>
            <a:ext cx="5020056" cy="1088136"/>
          </a:xfrm>
        </p:spPr>
        <p:txBody>
          <a:bodyPr anchor="b">
            <a:normAutofit/>
          </a:bodyPr>
          <a:lstStyle>
            <a:lvl1pPr marL="0" indent="0">
              <a:buNone/>
              <a:defRPr sz="2200" i="1">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0ECB4D7-49A7-D050-70B9-11A1E2D445D8}"/>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5" name="Footer Placeholder 4">
            <a:extLst>
              <a:ext uri="{FF2B5EF4-FFF2-40B4-BE49-F238E27FC236}">
                <a16:creationId xmlns:a16="http://schemas.microsoft.com/office/drawing/2014/main" id="{8A9A913F-AD00-C1EE-B01A-8590671C01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FC386-B2AF-6FAD-D053-E22D48CD7285}"/>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4E1E1B67-3BFF-F04B-52F4-7E724FB3B24D}"/>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7073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E3B21-CF4D-1B01-0F4E-D32C1B218B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B39FF2-6858-B514-B695-58442557D0C1}"/>
              </a:ext>
            </a:extLst>
          </p:cNvPr>
          <p:cNvSpPr>
            <a:spLocks noGrp="1"/>
          </p:cNvSpPr>
          <p:nvPr>
            <p:ph sz="half" idx="1"/>
          </p:nvPr>
        </p:nvSpPr>
        <p:spPr>
          <a:xfrm>
            <a:off x="521208"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A30130-974D-B91D-5B93-EC52AABDB5B0}"/>
              </a:ext>
            </a:extLst>
          </p:cNvPr>
          <p:cNvSpPr>
            <a:spLocks noGrp="1"/>
          </p:cNvSpPr>
          <p:nvPr>
            <p:ph sz="half" idx="2"/>
          </p:nvPr>
        </p:nvSpPr>
        <p:spPr>
          <a:xfrm>
            <a:off x="6519672"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5BED99-6FD7-9C6B-1152-A6E42715BB79}"/>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6" name="Footer Placeholder 5">
            <a:extLst>
              <a:ext uri="{FF2B5EF4-FFF2-40B4-BE49-F238E27FC236}">
                <a16:creationId xmlns:a16="http://schemas.microsoft.com/office/drawing/2014/main" id="{BA253AAC-5967-2565-A715-82D3505AB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B51313-69FB-E016-3CC1-62CA476ED214}"/>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381539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DF9D-B849-CE37-97E4-AD37F880677F}"/>
              </a:ext>
            </a:extLst>
          </p:cNvPr>
          <p:cNvSpPr>
            <a:spLocks noGrp="1"/>
          </p:cNvSpPr>
          <p:nvPr>
            <p:ph type="title"/>
          </p:nvPr>
        </p:nvSpPr>
        <p:spPr>
          <a:xfrm>
            <a:off x="521208" y="978408"/>
            <a:ext cx="11164824" cy="12161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D4C626-4008-960A-E601-6AA9F4BB8D8B}"/>
              </a:ext>
            </a:extLst>
          </p:cNvPr>
          <p:cNvSpPr>
            <a:spLocks noGrp="1"/>
          </p:cNvSpPr>
          <p:nvPr>
            <p:ph type="body" idx="1"/>
          </p:nvPr>
        </p:nvSpPr>
        <p:spPr>
          <a:xfrm>
            <a:off x="521208"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06E8D6C-AC07-ED6B-2EA8-9C40A5AEA748}"/>
              </a:ext>
            </a:extLst>
          </p:cNvPr>
          <p:cNvSpPr>
            <a:spLocks noGrp="1"/>
          </p:cNvSpPr>
          <p:nvPr>
            <p:ph sz="half" idx="2"/>
          </p:nvPr>
        </p:nvSpPr>
        <p:spPr>
          <a:xfrm>
            <a:off x="521208" y="3035808"/>
            <a:ext cx="5166360" cy="33101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C52617E-C6D9-246B-E7B7-8159DF17C0A3}"/>
              </a:ext>
            </a:extLst>
          </p:cNvPr>
          <p:cNvSpPr>
            <a:spLocks noGrp="1"/>
          </p:cNvSpPr>
          <p:nvPr>
            <p:ph type="body" sz="quarter" idx="3"/>
          </p:nvPr>
        </p:nvSpPr>
        <p:spPr>
          <a:xfrm>
            <a:off x="6519672"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DBC2094-7EBC-02C5-5AB5-233E63080A9C}"/>
              </a:ext>
            </a:extLst>
          </p:cNvPr>
          <p:cNvSpPr>
            <a:spLocks noGrp="1"/>
          </p:cNvSpPr>
          <p:nvPr>
            <p:ph sz="quarter" idx="4"/>
          </p:nvPr>
        </p:nvSpPr>
        <p:spPr>
          <a:xfrm>
            <a:off x="6519672" y="3035808"/>
            <a:ext cx="5166360" cy="33101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3010BD2-59B4-FD2E-3C5E-C83AE6003985}"/>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8" name="Footer Placeholder 7">
            <a:extLst>
              <a:ext uri="{FF2B5EF4-FFF2-40B4-BE49-F238E27FC236}">
                <a16:creationId xmlns:a16="http://schemas.microsoft.com/office/drawing/2014/main" id="{E72B35C4-A654-7759-BDA0-94D9D1A216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5F4347-2EC0-CA6E-2637-8048456D7ECB}"/>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903823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716D-52F2-C7FB-83B1-2DA1AD375EA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F4A371-AC27-6A28-32E6-74A28371BF55}"/>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4" name="Footer Placeholder 3">
            <a:extLst>
              <a:ext uri="{FF2B5EF4-FFF2-40B4-BE49-F238E27FC236}">
                <a16:creationId xmlns:a16="http://schemas.microsoft.com/office/drawing/2014/main" id="{D155941A-A24E-885D-E894-0326F4C400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D5E5B4-971F-FF6A-1B07-A5C8537055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7922924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9F431F-E6DC-4137-3092-A30A0A3628EC}"/>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3" name="Footer Placeholder 2">
            <a:extLst>
              <a:ext uri="{FF2B5EF4-FFF2-40B4-BE49-F238E27FC236}">
                <a16:creationId xmlns:a16="http://schemas.microsoft.com/office/drawing/2014/main" id="{06AC814B-67B4-C70F-FA51-6205D5E2CB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EAA9C9-D895-DD20-1089-EA75EA42895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572433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50562-884C-9053-70C1-3B72A0B45EA6}"/>
              </a:ext>
            </a:extLst>
          </p:cNvPr>
          <p:cNvSpPr>
            <a:spLocks noGrp="1"/>
          </p:cNvSpPr>
          <p:nvPr>
            <p:ph type="title"/>
          </p:nvPr>
        </p:nvSpPr>
        <p:spPr>
          <a:xfrm>
            <a:off x="521208" y="978408"/>
            <a:ext cx="5020056" cy="2459736"/>
          </a:xfrm>
        </p:spPr>
        <p:txBody>
          <a:bodyPr anchor="t">
            <a:noAutofit/>
          </a:bodyPr>
          <a:lstStyle>
            <a:lvl1pPr>
              <a:defRPr sz="4400"/>
            </a:lvl1pPr>
          </a:lstStyle>
          <a:p>
            <a:r>
              <a:rPr lang="en-US"/>
              <a:t>Click to edit Master title style</a:t>
            </a:r>
          </a:p>
        </p:txBody>
      </p:sp>
      <p:sp>
        <p:nvSpPr>
          <p:cNvPr id="3" name="Content Placeholder 2">
            <a:extLst>
              <a:ext uri="{FF2B5EF4-FFF2-40B4-BE49-F238E27FC236}">
                <a16:creationId xmlns:a16="http://schemas.microsoft.com/office/drawing/2014/main" id="{0318F509-68F0-39D5-1A8B-CE246715AE46}"/>
              </a:ext>
            </a:extLst>
          </p:cNvPr>
          <p:cNvSpPr>
            <a:spLocks noGrp="1"/>
          </p:cNvSpPr>
          <p:nvPr>
            <p:ph idx="1"/>
          </p:nvPr>
        </p:nvSpPr>
        <p:spPr>
          <a:xfrm>
            <a:off x="6519672" y="987424"/>
            <a:ext cx="5166360" cy="5358384"/>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158E37C-27CE-3A84-FC74-BDCCD8A9A3EC}"/>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A95F79-E23E-11D2-40BF-66ED340195DB}"/>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6" name="Footer Placeholder 5">
            <a:extLst>
              <a:ext uri="{FF2B5EF4-FFF2-40B4-BE49-F238E27FC236}">
                <a16:creationId xmlns:a16="http://schemas.microsoft.com/office/drawing/2014/main" id="{4457F7FC-06F3-3D89-5D1A-4EC4B1D73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4ACD5-6E0B-5713-DC9A-41E9D62AB1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772290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B2D45-7CDB-D38C-2AAE-273F797674E1}"/>
              </a:ext>
            </a:extLst>
          </p:cNvPr>
          <p:cNvSpPr>
            <a:spLocks noGrp="1"/>
          </p:cNvSpPr>
          <p:nvPr>
            <p:ph type="title"/>
          </p:nvPr>
        </p:nvSpPr>
        <p:spPr>
          <a:xfrm>
            <a:off x="521208" y="978408"/>
            <a:ext cx="5020056" cy="2459736"/>
          </a:xfrm>
        </p:spPr>
        <p:txBody>
          <a:bodyPr anchor="t">
            <a:noAutofit/>
          </a:bodyPr>
          <a:lstStyle>
            <a:lvl1pPr>
              <a:defRPr sz="4400"/>
            </a:lvl1pPr>
          </a:lstStyle>
          <a:p>
            <a:r>
              <a:rPr lang="en-US"/>
              <a:t>Click to edit Master title style</a:t>
            </a:r>
          </a:p>
        </p:txBody>
      </p:sp>
      <p:sp>
        <p:nvSpPr>
          <p:cNvPr id="3" name="Picture Placeholder 2">
            <a:extLst>
              <a:ext uri="{FF2B5EF4-FFF2-40B4-BE49-F238E27FC236}">
                <a16:creationId xmlns:a16="http://schemas.microsoft.com/office/drawing/2014/main" id="{CCBF0855-1744-56E4-B115-3A3C5EA7834B}"/>
              </a:ext>
            </a:extLst>
          </p:cNvPr>
          <p:cNvSpPr>
            <a:spLocks noGrp="1"/>
          </p:cNvSpPr>
          <p:nvPr>
            <p:ph type="pic" idx="1"/>
          </p:nvPr>
        </p:nvSpPr>
        <p:spPr>
          <a:xfrm>
            <a:off x="6519672" y="987424"/>
            <a:ext cx="5166360" cy="53583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5E8A1D-28AE-4A19-BD96-401D4822A53D}"/>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327DDB-CE95-4C89-DFC5-7DDBFC24E89C}"/>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6" name="Footer Placeholder 5">
            <a:extLst>
              <a:ext uri="{FF2B5EF4-FFF2-40B4-BE49-F238E27FC236}">
                <a16:creationId xmlns:a16="http://schemas.microsoft.com/office/drawing/2014/main" id="{0522C835-F3B5-943C-FFC4-D5BA9666AF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709891-6E3C-ADED-01DD-15FCED37AF4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85051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1A28D7-6581-4956-AAE3-9104804DF55B}"/>
              </a:ext>
            </a:extLst>
          </p:cNvPr>
          <p:cNvSpPr>
            <a:spLocks noGrp="1"/>
          </p:cNvSpPr>
          <p:nvPr>
            <p:ph type="title"/>
          </p:nvPr>
        </p:nvSpPr>
        <p:spPr>
          <a:xfrm>
            <a:off x="521208" y="978408"/>
            <a:ext cx="11155680" cy="146304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F3CFCCA4-57A4-08A1-FC45-D2BBA66FABFA}"/>
              </a:ext>
            </a:extLst>
          </p:cNvPr>
          <p:cNvSpPr>
            <a:spLocks noGrp="1"/>
          </p:cNvSpPr>
          <p:nvPr>
            <p:ph type="body" idx="1"/>
          </p:nvPr>
        </p:nvSpPr>
        <p:spPr>
          <a:xfrm>
            <a:off x="521208" y="2578608"/>
            <a:ext cx="11155680" cy="37673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FAA0F4-2442-8D45-3C3D-1B8F55C8683A}"/>
              </a:ext>
            </a:extLst>
          </p:cNvPr>
          <p:cNvSpPr>
            <a:spLocks noGrp="1"/>
          </p:cNvSpPr>
          <p:nvPr>
            <p:ph type="dt" sz="half" idx="2"/>
          </p:nvPr>
        </p:nvSpPr>
        <p:spPr>
          <a:xfrm>
            <a:off x="521208" y="6419088"/>
            <a:ext cx="2743200" cy="365125"/>
          </a:xfrm>
          <a:prstGeom prst="rect">
            <a:avLst/>
          </a:prstGeom>
        </p:spPr>
        <p:txBody>
          <a:bodyPr vert="horz" lIns="91440" tIns="45720" rIns="91440" bIns="45720" rtlCol="0" anchor="ctr"/>
          <a:lstStyle>
            <a:lvl1pPr algn="l">
              <a:defRPr sz="900">
                <a:solidFill>
                  <a:schemeClr val="tx1"/>
                </a:solidFill>
              </a:defRPr>
            </a:lvl1pPr>
          </a:lstStyle>
          <a:p>
            <a:fld id="{E80C50CD-E178-4744-9B35-B2F624D6C5E9}" type="datetimeFigureOut">
              <a:rPr lang="en-US" smtClean="0"/>
              <a:pPr/>
              <a:t>4/24/25</a:t>
            </a:fld>
            <a:endParaRPr lang="en-US"/>
          </a:p>
        </p:txBody>
      </p:sp>
      <p:sp>
        <p:nvSpPr>
          <p:cNvPr id="5" name="Footer Placeholder 4">
            <a:extLst>
              <a:ext uri="{FF2B5EF4-FFF2-40B4-BE49-F238E27FC236}">
                <a16:creationId xmlns:a16="http://schemas.microsoft.com/office/drawing/2014/main" id="{9E03785E-FB42-1D54-92AC-D0A61A8FABD4}"/>
              </a:ext>
            </a:extLst>
          </p:cNvPr>
          <p:cNvSpPr>
            <a:spLocks noGrp="1"/>
          </p:cNvSpPr>
          <p:nvPr>
            <p:ph type="ftr" sz="quarter" idx="3"/>
          </p:nvPr>
        </p:nvSpPr>
        <p:spPr>
          <a:xfrm>
            <a:off x="521208" y="100584"/>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BCC9CF34-1274-DB45-4809-90E5D244A9AE}"/>
              </a:ext>
            </a:extLst>
          </p:cNvPr>
          <p:cNvSpPr>
            <a:spLocks noGrp="1"/>
          </p:cNvSpPr>
          <p:nvPr>
            <p:ph type="sldNum" sz="quarter" idx="4"/>
          </p:nvPr>
        </p:nvSpPr>
        <p:spPr>
          <a:xfrm>
            <a:off x="11457432" y="6419088"/>
            <a:ext cx="640080" cy="365125"/>
          </a:xfrm>
          <a:prstGeom prst="rect">
            <a:avLst/>
          </a:prstGeom>
        </p:spPr>
        <p:txBody>
          <a:bodyPr vert="horz" lIns="91440" tIns="45720" rIns="91440" bIns="45720" rtlCol="0" anchor="ctr"/>
          <a:lstStyle>
            <a:lvl1pPr algn="r">
              <a:defRPr sz="900">
                <a:solidFill>
                  <a:schemeClr val="tx1"/>
                </a:solidFill>
              </a:defRPr>
            </a:lvl1pPr>
          </a:lstStyle>
          <a:p>
            <a:fld id="{148CC95F-0247-41B6-91CF-DC97C76A7088}" type="slidenum">
              <a:rPr lang="en-US" smtClean="0"/>
              <a:pPr/>
              <a:t>‹#›</a:t>
            </a:fld>
            <a:endParaRPr lang="en-US"/>
          </a:p>
        </p:txBody>
      </p:sp>
      <p:sp>
        <p:nvSpPr>
          <p:cNvPr id="7" name="Freeform: Shape 6">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849151591"/>
      </p:ext>
    </p:extLst>
  </p:cSld>
  <p:clrMap bg1="lt1" tx1="dk1" bg2="lt2" tx2="dk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2" r:id="rId6"/>
    <p:sldLayoutId id="2147483748" r:id="rId7"/>
    <p:sldLayoutId id="2147483749" r:id="rId8"/>
    <p:sldLayoutId id="2147483750" r:id="rId9"/>
    <p:sldLayoutId id="2147483751" r:id="rId10"/>
    <p:sldLayoutId id="2147483753"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webapi19sa-1.course.tamk.cloud/v1/weather/ENERGY_kosteu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Layout" Target="../diagrams/layout1.xml"/><Relationship Id="rId7" Type="http://schemas.openxmlformats.org/officeDocument/2006/relationships/image" Target="../media/image6.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C71AFC83-43DA-2361-0668-F0E67D9E9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0189E0A0-7341-EDED-2855-48A1C0F40481}"/>
              </a:ext>
            </a:extLst>
          </p:cNvPr>
          <p:cNvSpPr>
            <a:spLocks noGrp="1"/>
          </p:cNvSpPr>
          <p:nvPr>
            <p:ph type="ctrTitle"/>
          </p:nvPr>
        </p:nvSpPr>
        <p:spPr>
          <a:xfrm>
            <a:off x="7589788" y="966178"/>
            <a:ext cx="4081295" cy="3806281"/>
          </a:xfrm>
        </p:spPr>
        <p:txBody>
          <a:bodyPr anchor="t">
            <a:normAutofit/>
          </a:bodyPr>
          <a:lstStyle/>
          <a:p>
            <a:r>
              <a:rPr lang="fi-FI" sz="6000" dirty="0"/>
              <a:t>Team </a:t>
            </a:r>
            <a:r>
              <a:rPr lang="fi-FI" sz="6000" dirty="0" err="1"/>
              <a:t>Ener</a:t>
            </a:r>
            <a:r>
              <a:rPr lang="fi-FI" sz="6000" dirty="0"/>
              <a:t>-Gy Toinen Katselmus</a:t>
            </a:r>
          </a:p>
        </p:txBody>
      </p:sp>
      <p:sp>
        <p:nvSpPr>
          <p:cNvPr id="3" name="Alaotsikko 2">
            <a:extLst>
              <a:ext uri="{FF2B5EF4-FFF2-40B4-BE49-F238E27FC236}">
                <a16:creationId xmlns:a16="http://schemas.microsoft.com/office/drawing/2014/main" id="{2530C2C2-9721-BB60-9AC0-368244EB9F8D}"/>
              </a:ext>
            </a:extLst>
          </p:cNvPr>
          <p:cNvSpPr>
            <a:spLocks noGrp="1"/>
          </p:cNvSpPr>
          <p:nvPr>
            <p:ph type="subTitle" idx="1"/>
          </p:nvPr>
        </p:nvSpPr>
        <p:spPr>
          <a:xfrm>
            <a:off x="7589520" y="4927302"/>
            <a:ext cx="4081295" cy="1338269"/>
          </a:xfrm>
        </p:spPr>
        <p:txBody>
          <a:bodyPr anchor="b">
            <a:normAutofit fontScale="92500" lnSpcReduction="10000"/>
          </a:bodyPr>
          <a:lstStyle/>
          <a:p>
            <a:r>
              <a:rPr lang="fi-FI" dirty="0"/>
              <a:t>Eemeli Ranta	</a:t>
            </a:r>
          </a:p>
          <a:p>
            <a:r>
              <a:rPr lang="fi-FI" dirty="0"/>
              <a:t>Nio Phan</a:t>
            </a:r>
          </a:p>
          <a:p>
            <a:r>
              <a:rPr lang="fi-FI" dirty="0"/>
              <a:t>Eino </a:t>
            </a:r>
            <a:r>
              <a:rPr lang="fi-FI" dirty="0" err="1"/>
              <a:t>Lausmaa</a:t>
            </a:r>
            <a:endParaRPr lang="fi-FI" dirty="0"/>
          </a:p>
        </p:txBody>
      </p:sp>
      <p:sp>
        <p:nvSpPr>
          <p:cNvPr id="26" name="Freeform: Shape 25">
            <a:extLst>
              <a:ext uri="{FF2B5EF4-FFF2-40B4-BE49-F238E27FC236}">
                <a16:creationId xmlns:a16="http://schemas.microsoft.com/office/drawing/2014/main" id="{F35EA8DD-92F5-E06C-4DEE-B7AB507CC7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Yhdistettyjen pisteiden verkko">
            <a:extLst>
              <a:ext uri="{FF2B5EF4-FFF2-40B4-BE49-F238E27FC236}">
                <a16:creationId xmlns:a16="http://schemas.microsoft.com/office/drawing/2014/main" id="{BB1B6A57-56CE-8E7C-700E-45750D1824C1}"/>
              </a:ext>
            </a:extLst>
          </p:cNvPr>
          <p:cNvPicPr>
            <a:picLocks noChangeAspect="1"/>
          </p:cNvPicPr>
          <p:nvPr/>
        </p:nvPicPr>
        <p:blipFill>
          <a:blip r:embed="rId2"/>
          <a:srcRect l="32965" r="12521" b="-1"/>
          <a:stretch/>
        </p:blipFill>
        <p:spPr>
          <a:xfrm>
            <a:off x="517869" y="965741"/>
            <a:ext cx="6554050" cy="5380263"/>
          </a:xfrm>
          <a:prstGeom prst="rect">
            <a:avLst/>
          </a:prstGeom>
        </p:spPr>
      </p:pic>
      <p:sp>
        <p:nvSpPr>
          <p:cNvPr id="5" name="Alaotsikko 2">
            <a:extLst>
              <a:ext uri="{FF2B5EF4-FFF2-40B4-BE49-F238E27FC236}">
                <a16:creationId xmlns:a16="http://schemas.microsoft.com/office/drawing/2014/main" id="{1EA23222-33D3-95C6-1603-C71499001074}"/>
              </a:ext>
            </a:extLst>
          </p:cNvPr>
          <p:cNvSpPr txBox="1">
            <a:spLocks/>
          </p:cNvSpPr>
          <p:nvPr/>
        </p:nvSpPr>
        <p:spPr>
          <a:xfrm>
            <a:off x="9153719" y="6312864"/>
            <a:ext cx="2838990" cy="437586"/>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110000"/>
              </a:lnSpc>
              <a:spcBef>
                <a:spcPts val="1000"/>
              </a:spcBef>
              <a:buFont typeface="Arial" panose="020B0604020202020204" pitchFamily="34" charset="0"/>
              <a:buNone/>
              <a:defRPr sz="2200" i="1" kern="1200">
                <a:solidFill>
                  <a:schemeClr val="tx1"/>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fi-FI" dirty="0"/>
              <a:t>Älykkäät järjestelmät</a:t>
            </a:r>
          </a:p>
        </p:txBody>
      </p:sp>
    </p:spTree>
    <p:extLst>
      <p:ext uri="{BB962C8B-B14F-4D97-AF65-F5344CB8AC3E}">
        <p14:creationId xmlns:p14="http://schemas.microsoft.com/office/powerpoint/2010/main" val="860710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52BE037D-3D72-163D-B486-BBC7EA9B018B}"/>
              </a:ext>
            </a:extLst>
          </p:cNvPr>
          <p:cNvSpPr>
            <a:spLocks noGrp="1"/>
          </p:cNvSpPr>
          <p:nvPr>
            <p:ph type="title"/>
          </p:nvPr>
        </p:nvSpPr>
        <p:spPr>
          <a:xfrm>
            <a:off x="521208" y="978408"/>
            <a:ext cx="11155680" cy="4283905"/>
          </a:xfrm>
        </p:spPr>
        <p:txBody>
          <a:bodyPr vert="horz" lIns="91440" tIns="45720" rIns="91440" bIns="45720" rtlCol="0" anchor="ctr">
            <a:normAutofit/>
          </a:bodyPr>
          <a:lstStyle/>
          <a:p>
            <a:pPr algn="ctr"/>
            <a:r>
              <a:rPr lang="fi-FI" sz="6600" dirty="0"/>
              <a:t>Kiitos kun tilasitte Team ENER-Gy:n palveluita!</a:t>
            </a:r>
            <a:endParaRPr lang="fi-FI"/>
          </a:p>
        </p:txBody>
      </p:sp>
    </p:spTree>
    <p:extLst>
      <p:ext uri="{BB962C8B-B14F-4D97-AF65-F5344CB8AC3E}">
        <p14:creationId xmlns:p14="http://schemas.microsoft.com/office/powerpoint/2010/main" val="574382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D1BDCCC-E676-2A7E-BE11-2B8C23DB2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3D14BBE3-692E-803F-6D2F-FCA6A5F50049}"/>
              </a:ext>
            </a:extLst>
          </p:cNvPr>
          <p:cNvSpPr>
            <a:spLocks noGrp="1"/>
          </p:cNvSpPr>
          <p:nvPr>
            <p:ph type="title"/>
          </p:nvPr>
        </p:nvSpPr>
        <p:spPr>
          <a:xfrm>
            <a:off x="521208" y="978408"/>
            <a:ext cx="11155680" cy="1115568"/>
          </a:xfrm>
        </p:spPr>
        <p:txBody>
          <a:bodyPr>
            <a:normAutofit/>
          </a:bodyPr>
          <a:lstStyle/>
          <a:p>
            <a:r>
              <a:rPr lang="fi-FI"/>
              <a:t>Projektin kuvaus</a:t>
            </a:r>
          </a:p>
        </p:txBody>
      </p:sp>
      <p:sp>
        <p:nvSpPr>
          <p:cNvPr id="12" name="Freeform: Shape 11">
            <a:extLst>
              <a:ext uri="{FF2B5EF4-FFF2-40B4-BE49-F238E27FC236}">
                <a16:creationId xmlns:a16="http://schemas.microsoft.com/office/drawing/2014/main" id="{781C97B1-8A09-6383-8C65-A3B7357781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Kuva 4">
            <a:extLst>
              <a:ext uri="{FF2B5EF4-FFF2-40B4-BE49-F238E27FC236}">
                <a16:creationId xmlns:a16="http://schemas.microsoft.com/office/drawing/2014/main" id="{EA01B38C-4CD1-AF29-E31D-394C0117C3FA}"/>
              </a:ext>
            </a:extLst>
          </p:cNvPr>
          <p:cNvPicPr>
            <a:picLocks noChangeAspect="1"/>
          </p:cNvPicPr>
          <p:nvPr/>
        </p:nvPicPr>
        <p:blipFill>
          <a:blip r:embed="rId2"/>
          <a:stretch>
            <a:fillRect/>
          </a:stretch>
        </p:blipFill>
        <p:spPr>
          <a:xfrm>
            <a:off x="622184" y="2299390"/>
            <a:ext cx="5430458" cy="4072844"/>
          </a:xfrm>
          <a:prstGeom prst="rect">
            <a:avLst/>
          </a:prstGeom>
        </p:spPr>
      </p:pic>
      <p:sp>
        <p:nvSpPr>
          <p:cNvPr id="3" name="Sisällön paikkamerkki 2">
            <a:extLst>
              <a:ext uri="{FF2B5EF4-FFF2-40B4-BE49-F238E27FC236}">
                <a16:creationId xmlns:a16="http://schemas.microsoft.com/office/drawing/2014/main" id="{03F461AE-FF9C-4B30-0B5D-D5C0A0D1A29D}"/>
              </a:ext>
            </a:extLst>
          </p:cNvPr>
          <p:cNvSpPr>
            <a:spLocks noGrp="1"/>
          </p:cNvSpPr>
          <p:nvPr>
            <p:ph idx="1"/>
          </p:nvPr>
        </p:nvSpPr>
        <p:spPr>
          <a:xfrm>
            <a:off x="6547104" y="2304288"/>
            <a:ext cx="5129784" cy="4050792"/>
          </a:xfrm>
        </p:spPr>
        <p:txBody>
          <a:bodyPr vert="horz" lIns="91440" tIns="45720" rIns="91440" bIns="45720" rtlCol="0" anchor="t">
            <a:normAutofit/>
          </a:bodyPr>
          <a:lstStyle/>
          <a:p>
            <a:r>
              <a:rPr lang="fi-FI"/>
              <a:t>Asiakas haluaa vahvistinpiirin, joka ottaa vastaan kahdelta eri anturilta erilaista säädataa, muuttaa ne luettaviksi arvoiksi, ja lähettää luettavan datan etäserverille, josta data voidaan poimia. Kyseiseen piiriin halutaan dataksi ulkolämpötila, sekä ulkoilman ilmankosteus.</a:t>
            </a:r>
          </a:p>
          <a:p>
            <a:r>
              <a:rPr lang="fi-FI"/>
              <a:t>Vahvistinpiiri rakennetaan leipälaudoille, joihin eri komponentit ja johdotukset tulevat kiinni. Vieressä olevassa kuvassa näkyy koko piirin kaikki siihen kuuluvat komponentit</a:t>
            </a:r>
          </a:p>
        </p:txBody>
      </p:sp>
    </p:spTree>
    <p:extLst>
      <p:ext uri="{BB962C8B-B14F-4D97-AF65-F5344CB8AC3E}">
        <p14:creationId xmlns:p14="http://schemas.microsoft.com/office/powerpoint/2010/main" val="4690576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5D8CBE51-EA45-453F-AE13-630A80E727DE}"/>
              </a:ext>
            </a:extLst>
          </p:cNvPr>
          <p:cNvSpPr>
            <a:spLocks noGrp="1"/>
          </p:cNvSpPr>
          <p:nvPr>
            <p:ph type="title"/>
          </p:nvPr>
        </p:nvSpPr>
        <p:spPr/>
        <p:txBody>
          <a:bodyPr/>
          <a:lstStyle/>
          <a:p>
            <a:r>
              <a:rPr lang="fi-FI"/>
              <a:t>Piiriin kuuluvat komponentit</a:t>
            </a:r>
          </a:p>
        </p:txBody>
      </p:sp>
      <p:sp>
        <p:nvSpPr>
          <p:cNvPr id="3" name="Sisällön paikkamerkki 2">
            <a:extLst>
              <a:ext uri="{FF2B5EF4-FFF2-40B4-BE49-F238E27FC236}">
                <a16:creationId xmlns:a16="http://schemas.microsoft.com/office/drawing/2014/main" id="{AA5D21B3-8C77-4D1C-F1EC-A66EDF1A5C34}"/>
              </a:ext>
            </a:extLst>
          </p:cNvPr>
          <p:cNvSpPr>
            <a:spLocks noGrp="1"/>
          </p:cNvSpPr>
          <p:nvPr>
            <p:ph idx="1"/>
          </p:nvPr>
        </p:nvSpPr>
        <p:spPr/>
        <p:txBody>
          <a:bodyPr vert="horz" lIns="91440" tIns="45720" rIns="91440" bIns="45720" rtlCol="0" anchor="t">
            <a:normAutofit/>
          </a:bodyPr>
          <a:lstStyle/>
          <a:p>
            <a:r>
              <a:rPr lang="fi-FI"/>
              <a:t>Vahvistinpiirin rakennuksessa on otettu huomioon kustannustehokkuus pyrkimällä pitämään piiri mahdollisimman yksinkertaisena käyttäen pienemmän määrän komponentteja, sekä pitämällä johdotukset lyhyinä. Piiriin kuuluvat komponentit ovat: </a:t>
            </a:r>
          </a:p>
          <a:p>
            <a:pPr lvl="1">
              <a:buFont typeface="Wingdings" panose="05000000000000000000" pitchFamily="2" charset="2"/>
              <a:buChar char="§"/>
            </a:pPr>
            <a:r>
              <a:rPr lang="fi-FI"/>
              <a:t>2 kpl MCP 6022 OP –vahvistimia</a:t>
            </a:r>
          </a:p>
          <a:p>
            <a:pPr lvl="1">
              <a:buFont typeface="Wingdings" panose="05000000000000000000" pitchFamily="2" charset="2"/>
              <a:buChar char="§"/>
            </a:pPr>
            <a:r>
              <a:rPr lang="fi-FI"/>
              <a:t>12 kpl eri kokoisia vastuksia (820 </a:t>
            </a:r>
            <a:r>
              <a:rPr lang="fi-FI" err="1"/>
              <a:t>Ohm</a:t>
            </a:r>
            <a:r>
              <a:rPr lang="fi-FI"/>
              <a:t> – 56 </a:t>
            </a:r>
            <a:r>
              <a:rPr lang="fi-FI" err="1"/>
              <a:t>kOhm</a:t>
            </a:r>
            <a:r>
              <a:rPr lang="fi-FI"/>
              <a:t> välillä)</a:t>
            </a:r>
          </a:p>
          <a:p>
            <a:pPr lvl="1">
              <a:buFont typeface="Wingdings" panose="05000000000000000000" pitchFamily="2" charset="2"/>
              <a:buChar char="§"/>
            </a:pPr>
            <a:r>
              <a:rPr lang="fi-FI"/>
              <a:t>1 kpl kondensaattori</a:t>
            </a:r>
          </a:p>
          <a:p>
            <a:pPr lvl="1">
              <a:buFont typeface="Wingdings" panose="05000000000000000000" pitchFamily="2" charset="2"/>
              <a:buChar char="§"/>
            </a:pPr>
            <a:r>
              <a:rPr lang="fi-FI"/>
              <a:t>1 kpl trimmeri</a:t>
            </a:r>
          </a:p>
          <a:p>
            <a:pPr lvl="1">
              <a:buFont typeface="Wingdings" panose="05000000000000000000" pitchFamily="2" charset="2"/>
              <a:buChar char="§"/>
            </a:pPr>
            <a:r>
              <a:rPr lang="fi-FI"/>
              <a:t>1 kpl Arduino Nano</a:t>
            </a:r>
          </a:p>
          <a:p>
            <a:pPr lvl="1">
              <a:buFont typeface="Wingdings" panose="05000000000000000000" pitchFamily="2" charset="2"/>
              <a:buChar char="§"/>
            </a:pPr>
            <a:r>
              <a:rPr lang="fi-FI"/>
              <a:t>1 kpl LCD –näyttö</a:t>
            </a:r>
          </a:p>
          <a:p>
            <a:pPr lvl="1">
              <a:buFont typeface="Wingdings" panose="05000000000000000000" pitchFamily="2" charset="2"/>
              <a:buChar char="§"/>
            </a:pPr>
            <a:r>
              <a:rPr lang="fi-FI"/>
              <a:t>1 kpl Ethernet </a:t>
            </a:r>
            <a:r>
              <a:rPr lang="fi-FI" err="1"/>
              <a:t>Shield</a:t>
            </a:r>
            <a:r>
              <a:rPr lang="fi-FI"/>
              <a:t> –moduuli</a:t>
            </a:r>
          </a:p>
          <a:p>
            <a:pPr lvl="1">
              <a:buFont typeface="Wingdings" panose="05000000000000000000" pitchFamily="2" charset="2"/>
              <a:buChar char="§"/>
            </a:pPr>
            <a:r>
              <a:rPr lang="fi-FI"/>
              <a:t>1 kpl 4x4 Näppäinalusta</a:t>
            </a:r>
          </a:p>
        </p:txBody>
      </p:sp>
      <p:pic>
        <p:nvPicPr>
          <p:cNvPr id="4" name="Kuva 3" descr="Kuva, joka sisältää kohteen elektroniikka, Sähkötekniikka, Elektroninen komponentti, Tietokoneen osa&#10;&#10;Tekoälyllä luotu sisältö saattaa olla virheellistä.">
            <a:extLst>
              <a:ext uri="{FF2B5EF4-FFF2-40B4-BE49-F238E27FC236}">
                <a16:creationId xmlns:a16="http://schemas.microsoft.com/office/drawing/2014/main" id="{E1FB1B26-7DFD-B65F-88ED-C81D2B62CF11}"/>
              </a:ext>
            </a:extLst>
          </p:cNvPr>
          <p:cNvPicPr>
            <a:picLocks noChangeAspect="1"/>
          </p:cNvPicPr>
          <p:nvPr/>
        </p:nvPicPr>
        <p:blipFill>
          <a:blip r:embed="rId2"/>
          <a:stretch>
            <a:fillRect/>
          </a:stretch>
        </p:blipFill>
        <p:spPr>
          <a:xfrm>
            <a:off x="7320987" y="3433822"/>
            <a:ext cx="3617090" cy="2710406"/>
          </a:xfrm>
          <a:prstGeom prst="rect">
            <a:avLst/>
          </a:prstGeom>
        </p:spPr>
      </p:pic>
    </p:spTree>
    <p:extLst>
      <p:ext uri="{BB962C8B-B14F-4D97-AF65-F5344CB8AC3E}">
        <p14:creationId xmlns:p14="http://schemas.microsoft.com/office/powerpoint/2010/main" val="9637782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75EAFFD-4A47-DD53-4F76-BD457E18B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2" name="Otsikko 1">
            <a:extLst>
              <a:ext uri="{FF2B5EF4-FFF2-40B4-BE49-F238E27FC236}">
                <a16:creationId xmlns:a16="http://schemas.microsoft.com/office/drawing/2014/main" id="{12DB2EE7-2DBC-5768-DFFD-7F6E1AD8C32D}"/>
              </a:ext>
            </a:extLst>
          </p:cNvPr>
          <p:cNvSpPr>
            <a:spLocks noGrp="1"/>
          </p:cNvSpPr>
          <p:nvPr>
            <p:ph type="title"/>
          </p:nvPr>
        </p:nvSpPr>
        <p:spPr>
          <a:xfrm>
            <a:off x="521208" y="978408"/>
            <a:ext cx="3200400" cy="2432304"/>
          </a:xfrm>
        </p:spPr>
        <p:txBody>
          <a:bodyPr anchor="b">
            <a:normAutofit/>
          </a:bodyPr>
          <a:lstStyle/>
          <a:p>
            <a:r>
              <a:rPr lang="fi-FI" sz="4000"/>
              <a:t>Lohkokaavio laitteistosta</a:t>
            </a:r>
          </a:p>
        </p:txBody>
      </p:sp>
      <p:sp>
        <p:nvSpPr>
          <p:cNvPr id="13" name="Freeform: Shape 12">
            <a:extLst>
              <a:ext uri="{FF2B5EF4-FFF2-40B4-BE49-F238E27FC236}">
                <a16:creationId xmlns:a16="http://schemas.microsoft.com/office/drawing/2014/main" id="{7CC1FECC-9CA4-341C-7E20-4728C5147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pic>
        <p:nvPicPr>
          <p:cNvPr id="4" name="Sisällön paikkamerkki 3" descr="Kuva, joka sisältää kohteen diagrammi, Suunnitelma, Tekninen piirros, piirros&#10;&#10;Tekoälyllä luotu sisältö saattaa olla virheellistä.">
            <a:extLst>
              <a:ext uri="{FF2B5EF4-FFF2-40B4-BE49-F238E27FC236}">
                <a16:creationId xmlns:a16="http://schemas.microsoft.com/office/drawing/2014/main" id="{5BD20094-25F1-D5EA-EA44-0C3B8DAB2F11}"/>
              </a:ext>
            </a:extLst>
          </p:cNvPr>
          <p:cNvPicPr>
            <a:picLocks noChangeAspect="1"/>
          </p:cNvPicPr>
          <p:nvPr/>
        </p:nvPicPr>
        <p:blipFill>
          <a:blip r:embed="rId2"/>
          <a:srcRect l="7120" t="12242" r="13370" b="13789"/>
          <a:stretch/>
        </p:blipFill>
        <p:spPr>
          <a:xfrm>
            <a:off x="4025775" y="1249725"/>
            <a:ext cx="7649331" cy="4599343"/>
          </a:xfrm>
          <a:prstGeom prst="rect">
            <a:avLst/>
          </a:prstGeom>
        </p:spPr>
      </p:pic>
    </p:spTree>
    <p:extLst>
      <p:ext uri="{BB962C8B-B14F-4D97-AF65-F5344CB8AC3E}">
        <p14:creationId xmlns:p14="http://schemas.microsoft.com/office/powerpoint/2010/main" val="1468958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0EE68214-E6A7-C955-2217-C779CB8336B9}"/>
              </a:ext>
            </a:extLst>
          </p:cNvPr>
          <p:cNvSpPr>
            <a:spLocks noGrp="1"/>
          </p:cNvSpPr>
          <p:nvPr>
            <p:ph type="title"/>
          </p:nvPr>
        </p:nvSpPr>
        <p:spPr/>
        <p:txBody>
          <a:bodyPr/>
          <a:lstStyle/>
          <a:p>
            <a:r>
              <a:rPr lang="fi-FI"/>
              <a:t>Piirin toimintapohja</a:t>
            </a:r>
          </a:p>
        </p:txBody>
      </p:sp>
      <p:sp>
        <p:nvSpPr>
          <p:cNvPr id="3" name="Sisällön paikkamerkki 2">
            <a:extLst>
              <a:ext uri="{FF2B5EF4-FFF2-40B4-BE49-F238E27FC236}">
                <a16:creationId xmlns:a16="http://schemas.microsoft.com/office/drawing/2014/main" id="{CBBD3199-E1D5-13D8-3D50-907F8AF4EA60}"/>
              </a:ext>
            </a:extLst>
          </p:cNvPr>
          <p:cNvSpPr>
            <a:spLocks noGrp="1"/>
          </p:cNvSpPr>
          <p:nvPr>
            <p:ph idx="1"/>
          </p:nvPr>
        </p:nvSpPr>
        <p:spPr/>
        <p:txBody>
          <a:bodyPr vert="horz" lIns="91440" tIns="45720" rIns="91440" bIns="45720" rtlCol="0" anchor="t">
            <a:normAutofit/>
          </a:bodyPr>
          <a:lstStyle/>
          <a:p>
            <a:r>
              <a:rPr lang="fi-FI" dirty="0"/>
              <a:t>Piirissä on käytetty operaatiovahvistimia, joilla signaalin jännitteet nostetaan vaatimusten mukaiselle tasolle. Piirissä </a:t>
            </a:r>
            <a:r>
              <a:rPr lang="fi-FI"/>
              <a:t>signaalien</a:t>
            </a:r>
            <a:r>
              <a:rPr lang="fi-FI" dirty="0"/>
              <a:t> käsittely </a:t>
            </a:r>
            <a:r>
              <a:rPr lang="fi-FI"/>
              <a:t>tapahtuu kahdessa eri lohkossa, yksi analogiselle signaalille ja toinen digitaaliselle signaalille. Näihin kumpaankin on lisätty turva-ominaisuuksia, joilla estetään erilaiset ongelmatilanteet, kuten oikosulut ja kuormitusongelmat. Asiakkaan pyynnöstä myös analogipuolelle on lisätty alipäästösuodatin, joka suodattaa pois tässä signaalissa ilmenevää häiriötä. Piirin data näytetään piiriin kytketystä näytöstä, josta voi seurata paikallisesti datan muutoksia, sekä mittauksen minimi ja maksimiarvoja. Näitä arvojen seurantaa ohjataan 4x4 näppäimistöalustalla valintapainikkeista 1-3 ja A. Tämä data lähetetään MQTT –serverille Ethernet </a:t>
            </a:r>
            <a:r>
              <a:rPr lang="fi-FI" err="1"/>
              <a:t>Shield</a:t>
            </a:r>
            <a:r>
              <a:rPr lang="fi-FI"/>
              <a:t> –moduulin kautta, josta dataa voi seurata netin kautta. </a:t>
            </a:r>
          </a:p>
          <a:p>
            <a:r>
              <a:rPr lang="fi-FI"/>
              <a:t>Linkki nettisivulle dataan: </a:t>
            </a:r>
            <a:r>
              <a:rPr lang="fi-FI">
                <a:ea typeface="+mn-lt"/>
                <a:cs typeface="+mn-lt"/>
                <a:hlinkClick r:id="rId2"/>
              </a:rPr>
              <a:t>http://webapi19sa-1.course.tamk.cloud/v1/weather/ENERGY_kosteus</a:t>
            </a:r>
            <a:endParaRPr lang="fi-FI" dirty="0"/>
          </a:p>
        </p:txBody>
      </p:sp>
    </p:spTree>
    <p:extLst>
      <p:ext uri="{BB962C8B-B14F-4D97-AF65-F5344CB8AC3E}">
        <p14:creationId xmlns:p14="http://schemas.microsoft.com/office/powerpoint/2010/main" val="339962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Freeform: Shape 25">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27">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9925"/>
            <a:ext cx="11155680" cy="4571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0" name="Rectangle 29">
            <a:extLst>
              <a:ext uri="{FF2B5EF4-FFF2-40B4-BE49-F238E27FC236}">
                <a16:creationId xmlns:a16="http://schemas.microsoft.com/office/drawing/2014/main" id="{FAF3766F-DEF3-4802-BB0D-7A18EDD97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92779124-B4E5-1C30-6B20-FB573650760C}"/>
              </a:ext>
            </a:extLst>
          </p:cNvPr>
          <p:cNvSpPr>
            <a:spLocks noGrp="1"/>
          </p:cNvSpPr>
          <p:nvPr>
            <p:ph type="title"/>
          </p:nvPr>
        </p:nvSpPr>
        <p:spPr>
          <a:xfrm>
            <a:off x="517868" y="841283"/>
            <a:ext cx="3465681" cy="2916472"/>
          </a:xfrm>
        </p:spPr>
        <p:txBody>
          <a:bodyPr vert="horz" lIns="91440" tIns="45720" rIns="91440" bIns="45720" rtlCol="0" anchor="b">
            <a:normAutofit/>
          </a:bodyPr>
          <a:lstStyle/>
          <a:p>
            <a:endParaRPr lang="en-US" sz="4800">
              <a:solidFill>
                <a:schemeClr val="tx2"/>
              </a:solidFill>
            </a:endParaRPr>
          </a:p>
        </p:txBody>
      </p:sp>
      <p:sp>
        <p:nvSpPr>
          <p:cNvPr id="32" name="Freeform: Shape 31">
            <a:extLst>
              <a:ext uri="{FF2B5EF4-FFF2-40B4-BE49-F238E27FC236}">
                <a16:creationId xmlns:a16="http://schemas.microsoft.com/office/drawing/2014/main" id="{81F0C179-4DBF-6AB9-CD0B-9224A0C885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6300216"/>
            <a:ext cx="11165482" cy="45719"/>
          </a:xfrm>
          <a:custGeom>
            <a:avLst/>
            <a:gdLst>
              <a:gd name="connsiteX0" fmla="*/ 0 w 11165482"/>
              <a:gd name="connsiteY0" fmla="*/ 0 h 45719"/>
              <a:gd name="connsiteX1" fmla="*/ 3694525 w 11165482"/>
              <a:gd name="connsiteY1" fmla="*/ 0 h 45719"/>
              <a:gd name="connsiteX2" fmla="*/ 5021183 w 11165482"/>
              <a:gd name="connsiteY2" fmla="*/ 0 h 45719"/>
              <a:gd name="connsiteX3" fmla="*/ 6144299 w 11165482"/>
              <a:gd name="connsiteY3" fmla="*/ 0 h 45719"/>
              <a:gd name="connsiteX4" fmla="*/ 8715708 w 11165482"/>
              <a:gd name="connsiteY4" fmla="*/ 0 h 45719"/>
              <a:gd name="connsiteX5" fmla="*/ 11165482 w 11165482"/>
              <a:gd name="connsiteY5" fmla="*/ 0 h 45719"/>
              <a:gd name="connsiteX6" fmla="*/ 11165482 w 11165482"/>
              <a:gd name="connsiteY6" fmla="*/ 45719 h 45719"/>
              <a:gd name="connsiteX7" fmla="*/ 8715708 w 11165482"/>
              <a:gd name="connsiteY7" fmla="*/ 45719 h 45719"/>
              <a:gd name="connsiteX8" fmla="*/ 6144299 w 11165482"/>
              <a:gd name="connsiteY8" fmla="*/ 45719 h 45719"/>
              <a:gd name="connsiteX9" fmla="*/ 5021183 w 11165482"/>
              <a:gd name="connsiteY9" fmla="*/ 45719 h 45719"/>
              <a:gd name="connsiteX10" fmla="*/ 3694525 w 11165482"/>
              <a:gd name="connsiteY10" fmla="*/ 45719 h 45719"/>
              <a:gd name="connsiteX11" fmla="*/ 0 w 11165482"/>
              <a:gd name="connsiteY11" fmla="*/ 45719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3694525 w 11165482"/>
              <a:gd name="connsiteY9" fmla="*/ 45719 h 45719"/>
              <a:gd name="connsiteX10" fmla="*/ 0 w 11165482"/>
              <a:gd name="connsiteY10" fmla="*/ 45719 h 45719"/>
              <a:gd name="connsiteX11" fmla="*/ 0 w 11165482"/>
              <a:gd name="connsiteY11" fmla="*/ 0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0 w 11165482"/>
              <a:gd name="connsiteY9" fmla="*/ 45719 h 45719"/>
              <a:gd name="connsiteX10" fmla="*/ 0 w 11165482"/>
              <a:gd name="connsiteY10"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6144299 w 11165482"/>
              <a:gd name="connsiteY6" fmla="*/ 45719 h 45719"/>
              <a:gd name="connsiteX7" fmla="*/ 5021183 w 11165482"/>
              <a:gd name="connsiteY7" fmla="*/ 45719 h 45719"/>
              <a:gd name="connsiteX8" fmla="*/ 0 w 11165482"/>
              <a:gd name="connsiteY8" fmla="*/ 45719 h 45719"/>
              <a:gd name="connsiteX9" fmla="*/ 0 w 11165482"/>
              <a:gd name="connsiteY9"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5021183 w 11165482"/>
              <a:gd name="connsiteY6" fmla="*/ 45719 h 45719"/>
              <a:gd name="connsiteX7" fmla="*/ 0 w 11165482"/>
              <a:gd name="connsiteY7" fmla="*/ 45719 h 45719"/>
              <a:gd name="connsiteX8" fmla="*/ 0 w 11165482"/>
              <a:gd name="connsiteY8"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5021183 w 11165482"/>
              <a:gd name="connsiteY5" fmla="*/ 45719 h 45719"/>
              <a:gd name="connsiteX6" fmla="*/ 0 w 11165482"/>
              <a:gd name="connsiteY6" fmla="*/ 45719 h 45719"/>
              <a:gd name="connsiteX7" fmla="*/ 0 w 11165482"/>
              <a:gd name="connsiteY7"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0 w 11165482"/>
              <a:gd name="connsiteY5" fmla="*/ 45719 h 45719"/>
              <a:gd name="connsiteX6" fmla="*/ 0 w 11165482"/>
              <a:gd name="connsiteY6"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0 w 11165482"/>
              <a:gd name="connsiteY4" fmla="*/ 45719 h 45719"/>
              <a:gd name="connsiteX5" fmla="*/ 0 w 11165482"/>
              <a:gd name="connsiteY5" fmla="*/ 0 h 45719"/>
              <a:gd name="connsiteX0" fmla="*/ 0 w 11165482"/>
              <a:gd name="connsiteY0" fmla="*/ 0 h 45719"/>
              <a:gd name="connsiteX1" fmla="*/ 11165482 w 11165482"/>
              <a:gd name="connsiteY1" fmla="*/ 0 h 45719"/>
              <a:gd name="connsiteX2" fmla="*/ 11165482 w 11165482"/>
              <a:gd name="connsiteY2" fmla="*/ 45719 h 45719"/>
              <a:gd name="connsiteX3" fmla="*/ 0 w 11165482"/>
              <a:gd name="connsiteY3" fmla="*/ 45719 h 45719"/>
              <a:gd name="connsiteX4" fmla="*/ 0 w 11165482"/>
              <a:gd name="connsiteY4" fmla="*/ 0 h 45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65482" h="45719">
                <a:moveTo>
                  <a:pt x="0" y="0"/>
                </a:moveTo>
                <a:lnTo>
                  <a:pt x="11165482" y="0"/>
                </a:lnTo>
                <a:lnTo>
                  <a:pt x="11165482" y="45719"/>
                </a:lnTo>
                <a:lnTo>
                  <a:pt x="0" y="45719"/>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3" name="Content Placeholder 12" descr="A diagram of a flowchart&#10;&#10;AI-generated content may be incorrect.">
            <a:extLst>
              <a:ext uri="{FF2B5EF4-FFF2-40B4-BE49-F238E27FC236}">
                <a16:creationId xmlns:a16="http://schemas.microsoft.com/office/drawing/2014/main" id="{F7EFED8E-7115-91C1-A95A-E4942042F0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45719"/>
            <a:ext cx="12192000" cy="6812276"/>
          </a:xfrm>
        </p:spPr>
      </p:pic>
    </p:spTree>
    <p:extLst>
      <p:ext uri="{BB962C8B-B14F-4D97-AF65-F5344CB8AC3E}">
        <p14:creationId xmlns:p14="http://schemas.microsoft.com/office/powerpoint/2010/main" val="39140798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17D949E-564D-4503-A64E-D22FA3232C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Otsikko 1">
            <a:extLst>
              <a:ext uri="{FF2B5EF4-FFF2-40B4-BE49-F238E27FC236}">
                <a16:creationId xmlns:a16="http://schemas.microsoft.com/office/drawing/2014/main" id="{A249E2AC-7C78-3252-EDF8-F8473E7F4E97}"/>
              </a:ext>
            </a:extLst>
          </p:cNvPr>
          <p:cNvSpPr>
            <a:spLocks noGrp="1"/>
          </p:cNvSpPr>
          <p:nvPr>
            <p:ph type="title"/>
          </p:nvPr>
        </p:nvSpPr>
        <p:spPr>
          <a:xfrm>
            <a:off x="521208" y="978408"/>
            <a:ext cx="4032504" cy="3364992"/>
          </a:xfrm>
        </p:spPr>
        <p:txBody>
          <a:bodyPr>
            <a:normAutofit/>
          </a:bodyPr>
          <a:lstStyle/>
          <a:p>
            <a:r>
              <a:rPr lang="fi-FI"/>
              <a:t>Ohjelmiston toiminta</a:t>
            </a:r>
            <a:endParaRPr lang="fi-FI" dirty="0"/>
          </a:p>
        </p:txBody>
      </p:sp>
      <p:sp>
        <p:nvSpPr>
          <p:cNvPr id="14" name="Rectangle 13">
            <a:extLst>
              <a:ext uri="{FF2B5EF4-FFF2-40B4-BE49-F238E27FC236}">
                <a16:creationId xmlns:a16="http://schemas.microsoft.com/office/drawing/2014/main" id="{92BE0106-0C20-465B-A1BE-0BAC2737B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508090"/>
            <a:ext cx="403250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51808AB-2943-464C-A710-F2A18D869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65776" y="6300216"/>
            <a:ext cx="6620256"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4" name="Sisällön paikkamerkki 2">
            <a:extLst>
              <a:ext uri="{FF2B5EF4-FFF2-40B4-BE49-F238E27FC236}">
                <a16:creationId xmlns:a16="http://schemas.microsoft.com/office/drawing/2014/main" id="{3FF2CD7A-EA31-638D-04A2-23018DCBAFEA}"/>
              </a:ext>
            </a:extLst>
          </p:cNvPr>
          <p:cNvGraphicFramePr>
            <a:graphicFrameLocks noGrp="1"/>
          </p:cNvGraphicFramePr>
          <p:nvPr>
            <p:ph idx="1"/>
            <p:extLst>
              <p:ext uri="{D42A27DB-BD31-4B8C-83A1-F6EECF244321}">
                <p14:modId xmlns:p14="http://schemas.microsoft.com/office/powerpoint/2010/main" val="2050751011"/>
              </p:ext>
            </p:extLst>
          </p:nvPr>
        </p:nvGraphicFramePr>
        <p:xfrm>
          <a:off x="5065776" y="978408"/>
          <a:ext cx="6620256" cy="49651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28" name="Picture 27">
            <a:extLst>
              <a:ext uri="{FF2B5EF4-FFF2-40B4-BE49-F238E27FC236}">
                <a16:creationId xmlns:a16="http://schemas.microsoft.com/office/drawing/2014/main" id="{53AC9F4D-190E-32E2-5C04-94580B3BD68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 y="0"/>
            <a:ext cx="11904784" cy="6857995"/>
          </a:xfrm>
          <a:prstGeom prst="rect">
            <a:avLst/>
          </a:prstGeom>
        </p:spPr>
      </p:pic>
      <p:pic>
        <p:nvPicPr>
          <p:cNvPr id="30" name="Picture 29">
            <a:extLst>
              <a:ext uri="{FF2B5EF4-FFF2-40B4-BE49-F238E27FC236}">
                <a16:creationId xmlns:a16="http://schemas.microsoft.com/office/drawing/2014/main" id="{C0DF57EB-3E66-5E08-2820-3CB70E14FD9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0" y="1"/>
            <a:ext cx="12188952" cy="6857994"/>
          </a:xfrm>
          <a:prstGeom prst="rect">
            <a:avLst/>
          </a:prstGeom>
        </p:spPr>
      </p:pic>
      <p:pic>
        <p:nvPicPr>
          <p:cNvPr id="32" name="Picture 31" descr="A computer screen shot of a computer program&#10;&#10;AI-generated content may be incorrect.">
            <a:extLst>
              <a:ext uri="{FF2B5EF4-FFF2-40B4-BE49-F238E27FC236}">
                <a16:creationId xmlns:a16="http://schemas.microsoft.com/office/drawing/2014/main" id="{C171BA2F-D69A-6CBB-C768-5605B3C9385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3092" y="-1"/>
            <a:ext cx="12065860" cy="6857994"/>
          </a:xfrm>
          <a:prstGeom prst="rect">
            <a:avLst/>
          </a:prstGeom>
        </p:spPr>
      </p:pic>
    </p:spTree>
    <p:extLst>
      <p:ext uri="{BB962C8B-B14F-4D97-AF65-F5344CB8AC3E}">
        <p14:creationId xmlns:p14="http://schemas.microsoft.com/office/powerpoint/2010/main" val="4000877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E2EF6F8F-597F-716E-5B22-76DC90B3E7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9D5D8039-F9B9-F379-CBEB-EE78C50B8BB8}"/>
              </a:ext>
            </a:extLst>
          </p:cNvPr>
          <p:cNvSpPr>
            <a:spLocks noGrp="1"/>
          </p:cNvSpPr>
          <p:nvPr>
            <p:ph type="title"/>
          </p:nvPr>
        </p:nvSpPr>
        <p:spPr>
          <a:xfrm>
            <a:off x="521208" y="978408"/>
            <a:ext cx="11155680" cy="1115568"/>
          </a:xfrm>
        </p:spPr>
        <p:txBody>
          <a:bodyPr>
            <a:normAutofit/>
          </a:bodyPr>
          <a:lstStyle/>
          <a:p>
            <a:r>
              <a:rPr lang="fi-FI" dirty="0"/>
              <a:t>Järjestelmän toiminta</a:t>
            </a:r>
          </a:p>
        </p:txBody>
      </p:sp>
      <p:sp>
        <p:nvSpPr>
          <p:cNvPr id="27" name="Freeform: Shape 26">
            <a:extLst>
              <a:ext uri="{FF2B5EF4-FFF2-40B4-BE49-F238E27FC236}">
                <a16:creationId xmlns:a16="http://schemas.microsoft.com/office/drawing/2014/main" id="{2AC934FA-18DC-F7A3-0EA7-05EDF7A32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Sisällön paikkamerkki 3">
            <a:extLst>
              <a:ext uri="{FF2B5EF4-FFF2-40B4-BE49-F238E27FC236}">
                <a16:creationId xmlns:a16="http://schemas.microsoft.com/office/drawing/2014/main" id="{0FE12383-879F-4F1D-88A1-AF74144FBD5D}"/>
              </a:ext>
            </a:extLst>
          </p:cNvPr>
          <p:cNvPicPr>
            <a:picLocks noChangeAspect="1"/>
          </p:cNvPicPr>
          <p:nvPr/>
        </p:nvPicPr>
        <p:blipFill>
          <a:blip r:embed="rId2"/>
          <a:srcRect r="1101" b="-833"/>
          <a:stretch/>
        </p:blipFill>
        <p:spPr>
          <a:xfrm>
            <a:off x="762347" y="2376052"/>
            <a:ext cx="5191922" cy="3970003"/>
          </a:xfrm>
          <a:prstGeom prst="rect">
            <a:avLst/>
          </a:prstGeom>
        </p:spPr>
      </p:pic>
      <p:pic>
        <p:nvPicPr>
          <p:cNvPr id="6" name="Kuva 5">
            <a:extLst>
              <a:ext uri="{FF2B5EF4-FFF2-40B4-BE49-F238E27FC236}">
                <a16:creationId xmlns:a16="http://schemas.microsoft.com/office/drawing/2014/main" id="{0CFA7F98-5F75-2E23-1262-77A7872A71AE}"/>
              </a:ext>
            </a:extLst>
          </p:cNvPr>
          <p:cNvPicPr>
            <a:picLocks noChangeAspect="1"/>
          </p:cNvPicPr>
          <p:nvPr/>
        </p:nvPicPr>
        <p:blipFill>
          <a:blip r:embed="rId3"/>
          <a:srcRect r="-3" b="935"/>
          <a:stretch/>
        </p:blipFill>
        <p:spPr>
          <a:xfrm>
            <a:off x="7008114" y="3905369"/>
            <a:ext cx="3724349" cy="2797527"/>
          </a:xfrm>
          <a:prstGeom prst="rect">
            <a:avLst/>
          </a:prstGeom>
        </p:spPr>
      </p:pic>
      <p:pic>
        <p:nvPicPr>
          <p:cNvPr id="11" name="Sisällön paikkamerkki 10" descr="Kuva, joka sisältää kohteen teksti, elektroniikka, Elektroninen laite, Sähkötekniikka&#10;&#10;Tekoälyllä luotu sisältö saattaa olla virheellistä.">
            <a:extLst>
              <a:ext uri="{FF2B5EF4-FFF2-40B4-BE49-F238E27FC236}">
                <a16:creationId xmlns:a16="http://schemas.microsoft.com/office/drawing/2014/main" id="{F07A593D-9BBE-9FBE-62AE-3C6AB994A9C2}"/>
              </a:ext>
            </a:extLst>
          </p:cNvPr>
          <p:cNvPicPr>
            <a:picLocks noGrp="1" noChangeAspect="1"/>
          </p:cNvPicPr>
          <p:nvPr>
            <p:ph idx="1"/>
          </p:nvPr>
        </p:nvPicPr>
        <p:blipFill>
          <a:blip r:embed="rId4"/>
          <a:stretch>
            <a:fillRect/>
          </a:stretch>
        </p:blipFill>
        <p:spPr>
          <a:xfrm>
            <a:off x="7011674" y="977444"/>
            <a:ext cx="3720953" cy="2793126"/>
          </a:xfrm>
        </p:spPr>
      </p:pic>
    </p:spTree>
    <p:extLst>
      <p:ext uri="{BB962C8B-B14F-4D97-AF65-F5344CB8AC3E}">
        <p14:creationId xmlns:p14="http://schemas.microsoft.com/office/powerpoint/2010/main" val="3710384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206E612B-6FEE-3B57-197F-4CE9F23767DB}"/>
              </a:ext>
            </a:extLst>
          </p:cNvPr>
          <p:cNvSpPr>
            <a:spLocks noGrp="1"/>
          </p:cNvSpPr>
          <p:nvPr>
            <p:ph type="title"/>
          </p:nvPr>
        </p:nvSpPr>
        <p:spPr/>
        <p:txBody>
          <a:bodyPr/>
          <a:lstStyle/>
          <a:p>
            <a:r>
              <a:rPr lang="fi-FI" dirty="0"/>
              <a:t>Ongelmakohtia</a:t>
            </a:r>
          </a:p>
        </p:txBody>
      </p:sp>
      <p:sp>
        <p:nvSpPr>
          <p:cNvPr id="3" name="Sisällön paikkamerkki 2">
            <a:extLst>
              <a:ext uri="{FF2B5EF4-FFF2-40B4-BE49-F238E27FC236}">
                <a16:creationId xmlns:a16="http://schemas.microsoft.com/office/drawing/2014/main" id="{11E8F7E0-3F68-F949-2A2E-18ECE7FB06D5}"/>
              </a:ext>
            </a:extLst>
          </p:cNvPr>
          <p:cNvSpPr>
            <a:spLocks noGrp="1"/>
          </p:cNvSpPr>
          <p:nvPr>
            <p:ph idx="1"/>
          </p:nvPr>
        </p:nvSpPr>
        <p:spPr/>
        <p:txBody>
          <a:bodyPr vert="horz" lIns="91440" tIns="45720" rIns="91440" bIns="45720" rtlCol="0" anchor="t">
            <a:normAutofit/>
          </a:bodyPr>
          <a:lstStyle/>
          <a:p>
            <a:r>
              <a:rPr lang="fi-FI"/>
              <a:t>Näppäimistön käytössä ilmenee vaihteleva viive, koska näppäimistön luenta Arduinon päässä tapahtuu sillä aikavälillä. Ohjelma laskee keskiarvon noin 10 sekunnin välein, jonka jälkeen ohjelma lukee näppäimistön statuksen (</a:t>
            </a:r>
            <a:r>
              <a:rPr lang="fi-FI" err="1"/>
              <a:t>handlekey</a:t>
            </a:r>
            <a:r>
              <a:rPr lang="fi-FI"/>
              <a:t>).</a:t>
            </a:r>
          </a:p>
          <a:p>
            <a:r>
              <a:rPr lang="fi-FI"/>
              <a:t>Digitaalinen signaalipuoli ei heti aluksi lue sisääntulevaa signaalia. Ensimmäinen iteraatio raaka-datasta minkä piiri lukee on siis väärin. Tämän takia koodissa on rajoite, jota ilman ilmankosteusmaksimi näkyisi olevan aina n. 530%. Rajoittimen ansiosta tämä ei tapahdu, mutta maksimi ja minimiarvot näkyvät 20%, mikäli arvo ei muutu siitä ylemmäksi tai alemmaksi.</a:t>
            </a:r>
          </a:p>
        </p:txBody>
      </p:sp>
    </p:spTree>
    <p:extLst>
      <p:ext uri="{BB962C8B-B14F-4D97-AF65-F5344CB8AC3E}">
        <p14:creationId xmlns:p14="http://schemas.microsoft.com/office/powerpoint/2010/main" val="2568871625"/>
      </p:ext>
    </p:extLst>
  </p:cSld>
  <p:clrMapOvr>
    <a:masterClrMapping/>
  </p:clrMapOvr>
</p:sld>
</file>

<file path=ppt/theme/theme1.xml><?xml version="1.0" encoding="utf-8"?>
<a:theme xmlns:a="http://schemas.openxmlformats.org/drawingml/2006/main" name="GestaltVTI">
  <a:themeElements>
    <a:clrScheme name="Gestalt">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Gestal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estaltVTI" id="{4F87C71D-53D1-4B71-BF97-FD0EA4B25665}" vid="{A110AFC4-8D8A-4C02-8885-7BA370B379B5}"/>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Asiakirja" ma:contentTypeID="0x0101002FB085928D914F42B85877A1367700D7" ma:contentTypeVersion="12" ma:contentTypeDescription="Luo uusi asiakirja." ma:contentTypeScope="" ma:versionID="e22449b5b6b95a5d23d8532959e9332d">
  <xsd:schema xmlns:xsd="http://www.w3.org/2001/XMLSchema" xmlns:xs="http://www.w3.org/2001/XMLSchema" xmlns:p="http://schemas.microsoft.com/office/2006/metadata/properties" xmlns:ns3="08b915c9-1bfc-43fb-89c7-e28b29418d5b" targetNamespace="http://schemas.microsoft.com/office/2006/metadata/properties" ma:root="true" ma:fieldsID="fcfceb373b0f535933ae19834e853ca4" ns3:_="">
    <xsd:import namespace="08b915c9-1bfc-43fb-89c7-e28b29418d5b"/>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MediaServiceSystemTags" minOccurs="0"/>
                <xsd:element ref="ns3:MediaServiceGenerationTime" minOccurs="0"/>
                <xsd:element ref="ns3:MediaServiceEventHashCode" minOccurs="0"/>
                <xsd:element ref="ns3:MediaLengthInSeconds" minOccurs="0"/>
                <xsd:element ref="ns3:MediaServiceOCR"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b915c9-1bfc-43fb-89c7-e28b29418d5b"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SystemTags" ma:index="13" nillable="true" ma:displayName="MediaServiceSystemTags" ma:hidden="true" ma:internalName="MediaServiceSystemTags" ma:readOnly="true">
      <xsd:simpleType>
        <xsd:restriction base="dms:Note"/>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LengthInSeconds" ma:index="16" nillable="true" ma:displayName="MediaLengthInSeconds" ma:hidden="true" ma:internalName="MediaLengthInSeconds" ma:readOnly="true">
      <xsd:simpleType>
        <xsd:restriction base="dms:Unknown"/>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dexed="true" ma:internalName="MediaServiceLocation" ma:readOnly="true">
      <xsd:simpleType>
        <xsd:restriction base="dms:Text"/>
      </xsd:simpleType>
    </xsd:element>
    <xsd:element name="_activity" ma:index="19"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Sisältölaji"/>
        <xsd:element ref="dc:title" minOccurs="0" maxOccurs="1" ma:index="4" ma:displayName="Otsikk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08b915c9-1bfc-43fb-89c7-e28b29418d5b"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C4AE480-F1D5-453A-B18F-B25EF4F9B782}">
  <ds:schemaRefs>
    <ds:schemaRef ds:uri="08b915c9-1bfc-43fb-89c7-e28b29418d5b"/>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D3BA4D5C-35D8-42A2-9CC3-C6513FBC422C}">
  <ds:schemaRefs>
    <ds:schemaRef ds:uri="http://schemas.microsoft.com/office/2006/metadata/properties"/>
    <ds:schemaRef ds:uri="http://www.w3.org/XML/1998/namespace"/>
    <ds:schemaRef ds:uri="http://purl.org/dc/terms/"/>
    <ds:schemaRef ds:uri="http://purl.org/dc/elements/1.1/"/>
    <ds:schemaRef ds:uri="08b915c9-1bfc-43fb-89c7-e28b29418d5b"/>
    <ds:schemaRef ds:uri="http://schemas.microsoft.com/office/2006/documentManagement/types"/>
    <ds:schemaRef ds:uri="http://schemas.microsoft.com/office/infopath/2007/PartnerControls"/>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53D91236-04C0-4E23-A700-F63A9CF70AFF}">
  <ds:schemaRefs>
    <ds:schemaRef ds:uri="http://schemas.microsoft.com/sharepoint/v3/contenttype/forms"/>
  </ds:schemaRefs>
</ds:datastoreItem>
</file>

<file path=docMetadata/LabelInfo.xml><?xml version="1.0" encoding="utf-8"?>
<clbl:labelList xmlns:clbl="http://schemas.microsoft.com/office/2020/mipLabelMetadata">
  <clbl:label id="{fa6944af-cc7c-4cd8-9154-c01132798910}" enabled="0" method="" siteId="{fa6944af-cc7c-4cd8-9154-c01132798910}" removed="1"/>
</clbl:labelList>
</file>

<file path=docProps/app.xml><?xml version="1.0" encoding="utf-8"?>
<Properties xmlns="http://schemas.openxmlformats.org/officeDocument/2006/extended-properties" xmlns:vt="http://schemas.openxmlformats.org/officeDocument/2006/docPropsVTypes">
  <TotalTime>0</TotalTime>
  <Words>426</Words>
  <Application>Microsoft Macintosh PowerPoint</Application>
  <PresentationFormat>Widescreen</PresentationFormat>
  <Paragraphs>31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Bierstadt</vt:lpstr>
      <vt:lpstr>Wingdings</vt:lpstr>
      <vt:lpstr>GestaltVTI</vt:lpstr>
      <vt:lpstr>Team Ener-Gy Toinen Katselmus</vt:lpstr>
      <vt:lpstr>Projektin kuvaus</vt:lpstr>
      <vt:lpstr>Piiriin kuuluvat komponentit</vt:lpstr>
      <vt:lpstr>Lohkokaavio laitteistosta</vt:lpstr>
      <vt:lpstr>Piirin toimintapohja</vt:lpstr>
      <vt:lpstr>PowerPoint Presentation</vt:lpstr>
      <vt:lpstr>Ohjelmiston toiminta</vt:lpstr>
      <vt:lpstr>Järjestelmän toiminta</vt:lpstr>
      <vt:lpstr>Ongelmakohtia</vt:lpstr>
      <vt:lpstr>Kiitos kun tilasitte Team ENER-Gy:n palveluita!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Eemeli Ranta</dc:creator>
  <cp:lastModifiedBy>Nhân Phan</cp:lastModifiedBy>
  <cp:revision>1</cp:revision>
  <dcterms:created xsi:type="dcterms:W3CDTF">2025-04-21T11:20:09Z</dcterms:created>
  <dcterms:modified xsi:type="dcterms:W3CDTF">2025-04-24T11:49:41Z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0x0101002FB085928D914F42B85877A1367700D7</vt:lpwstr>
  </property>
</Properties>
</file>